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29"/>
  </p:notesMasterIdLst>
  <p:sldIdLst>
    <p:sldId id="263" r:id="rId2"/>
    <p:sldId id="265" r:id="rId3"/>
    <p:sldId id="275" r:id="rId4"/>
    <p:sldId id="276" r:id="rId5"/>
    <p:sldId id="272" r:id="rId6"/>
    <p:sldId id="300" r:id="rId7"/>
    <p:sldId id="299" r:id="rId8"/>
    <p:sldId id="273" r:id="rId9"/>
    <p:sldId id="277" r:id="rId10"/>
    <p:sldId id="269" r:id="rId11"/>
    <p:sldId id="301" r:id="rId12"/>
    <p:sldId id="279" r:id="rId13"/>
    <p:sldId id="296" r:id="rId14"/>
    <p:sldId id="278" r:id="rId15"/>
    <p:sldId id="264" r:id="rId16"/>
    <p:sldId id="280" r:id="rId17"/>
    <p:sldId id="281" r:id="rId18"/>
    <p:sldId id="282" r:id="rId19"/>
    <p:sldId id="283" r:id="rId20"/>
    <p:sldId id="284" r:id="rId21"/>
    <p:sldId id="302" r:id="rId22"/>
    <p:sldId id="286" r:id="rId23"/>
    <p:sldId id="287" r:id="rId24"/>
    <p:sldId id="288" r:id="rId25"/>
    <p:sldId id="298" r:id="rId26"/>
    <p:sldId id="285" r:id="rId27"/>
    <p:sldId id="295" r:id="rId28"/>
  </p:sldIdLst>
  <p:sldSz cx="9144000" cy="6858000" type="screen4x3"/>
  <p:notesSz cx="6858000" cy="9144000"/>
  <p:custDataLst>
    <p:tags r:id="rId3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31"/>
    <p:restoredTop sz="75484"/>
  </p:normalViewPr>
  <p:slideViewPr>
    <p:cSldViewPr>
      <p:cViewPr varScale="1">
        <p:scale>
          <a:sx n="122" d="100"/>
          <a:sy n="122" d="100"/>
        </p:scale>
        <p:origin x="308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B3B5D-8085-41F4-8D3F-AD7279DC1F90}" type="datetimeFigureOut">
              <a:rPr lang="en-US" smtClean="0"/>
              <a:t>1/3/23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EC861-E83A-4356-9FA8-9584F54C1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022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EC861-E83A-4356-9FA8-9584F54C13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60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EC861-E83A-4356-9FA8-9584F54C13A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38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hosting</a:t>
            </a:r>
            <a:r>
              <a:rPr lang="he-IL" dirty="0"/>
              <a:t>תראה את התיקייה עם ה </a:t>
            </a:r>
            <a:endParaRPr lang="en-US" dirty="0"/>
          </a:p>
          <a:p>
            <a:r>
              <a:rPr lang="he-IL" dirty="0"/>
              <a:t>תסביר על בעיית ה</a:t>
            </a:r>
            <a:br>
              <a:rPr lang="en-US" dirty="0"/>
            </a:br>
            <a:r>
              <a:rPr lang="en-US" dirty="0" err="1"/>
              <a:t>singeltone</a:t>
            </a:r>
            <a:r>
              <a:rPr lang="en-US" dirty="0"/>
              <a:t> </a:t>
            </a:r>
          </a:p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EC861-E83A-4356-9FA8-9584F54C13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797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hosting</a:t>
            </a:r>
            <a:r>
              <a:rPr lang="he-IL" dirty="0"/>
              <a:t>תראה את התיקייה עם ה </a:t>
            </a:r>
            <a:endParaRPr lang="en-US" dirty="0"/>
          </a:p>
          <a:p>
            <a:r>
              <a:rPr lang="he-IL" dirty="0"/>
              <a:t>תסביר על בעיית ה</a:t>
            </a:r>
            <a:br>
              <a:rPr lang="en-US" dirty="0"/>
            </a:br>
            <a:r>
              <a:rPr lang="en-US" dirty="0" err="1"/>
              <a:t>singeltone</a:t>
            </a:r>
            <a:r>
              <a:rPr lang="en-US" dirty="0"/>
              <a:t> </a:t>
            </a:r>
          </a:p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EC861-E83A-4356-9FA8-9584F54C13A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6373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EC861-E83A-4356-9FA8-9584F54C13A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10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EC861-E83A-4356-9FA8-9584F54C13A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51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28AE415C-7A85-634B-B028-DBE71C5D2D63}" type="datetime1">
              <a:rPr lang="en-US" smtClean="0"/>
              <a:t>1/3/23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8C49A0-719E-C942-A783-66E173E6A0F0}" type="datetime1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F785-B1BC-7C47-8418-671EC1989A67}" type="datetime1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FBC6205D-28A0-D14B-BB25-8E18F06B9E65}" type="datetime1">
              <a:rPr lang="en-US" smtClean="0"/>
              <a:t>1/3/23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0B5867B-D9CD-7440-8E34-2DE4EEBB756F}" type="datetime1">
              <a:rPr lang="en-US" smtClean="0"/>
              <a:t>1/3/23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A280C9-E45C-9241-904E-CCA7A172C53A}" type="datetime1">
              <a:rPr lang="en-US" smtClean="0"/>
              <a:t>1/3/23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548EF-D67B-BD4A-9D30-4143161FE6C7}" type="datetime1">
              <a:rPr lang="en-US" smtClean="0"/>
              <a:t>1/3/23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F2D71A65-90D4-EE40-BBFD-8771A93CB24C}" type="datetime1">
              <a:rPr lang="en-US" smtClean="0"/>
              <a:t>1/3/23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EEC9E-69C9-2145-9EEE-DB99B983CF0A}" type="datetime1">
              <a:rPr lang="en-US" smtClean="0"/>
              <a:t>1/3/23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7218A1DF-E552-E741-9FD8-9B85174CEEA6}" type="datetime1">
              <a:rPr lang="en-US" smtClean="0"/>
              <a:t>1/3/23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6AB1607-3325-4A40-862F-490ACE222F66}" type="datetime1">
              <a:rPr lang="en-US" smtClean="0"/>
              <a:t>1/3/23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96CD6ED2-99B4-D84C-83B0-15233ABEDB88}" type="datetime1">
              <a:rPr lang="en-US" smtClean="0"/>
              <a:t>1/3/23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 spd="med"/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dClean/modclean" TargetMode="External"/><Relationship Id="rId2" Type="http://schemas.openxmlformats.org/officeDocument/2006/relationships/hyperlink" Target="https://github.com/tj/node-prun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tsh.io/services/web-development/node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pmjs.com/search?q=lodash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ronsource-mobile/platform-js/pull/1015/files#diff-2707fc9393025d5c0b98b2cab6f0995fcf60c27fba22402d5fa1f920a5c7909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tedgi/Demand-TechTalk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M3BM9TB-8yA?feature=oembed" TargetMode="Externa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5000" y="354015"/>
            <a:ext cx="6934200" cy="762412"/>
          </a:xfrm>
        </p:spPr>
        <p:txBody>
          <a:bodyPr>
            <a:noAutofit/>
          </a:bodyPr>
          <a:lstStyle/>
          <a:p>
            <a:pPr algn="l" fontAlgn="base"/>
            <a:r>
              <a:rPr lang="en-US" sz="3600" b="1" i="0" dirty="0">
                <a:solidFill>
                  <a:schemeClr val="tx1"/>
                </a:solidFill>
                <a:effectLst/>
              </a:rPr>
              <a:t>NPM &amp;&amp; node modules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+mj-lt"/>
              </a:rPr>
              <a:t>By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Naor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Tedgi</a:t>
            </a:r>
            <a:r>
              <a:rPr lang="en-US" dirty="0">
                <a:solidFill>
                  <a:schemeClr val="tx1"/>
                </a:solidFill>
                <a:latin typeface="+mj-lt"/>
              </a:rPr>
              <a:t> (Abu Emma)</a:t>
            </a:r>
          </a:p>
          <a:p>
            <a:r>
              <a:rPr lang="en-US" dirty="0">
                <a:solidFill>
                  <a:schemeClr val="tx1"/>
                </a:solidFill>
                <a:latin typeface="+mj-lt"/>
              </a:rPr>
              <a:t>@</a:t>
            </a:r>
            <a:r>
              <a:rPr lang="en-US" dirty="0" err="1">
                <a:solidFill>
                  <a:schemeClr val="tx1"/>
                </a:solidFill>
                <a:latin typeface="+mj-lt"/>
              </a:rPr>
              <a:t>ntedgi</a:t>
            </a:r>
            <a:endParaRPr lang="en-US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E9945BE-7A1D-1449-B2AC-8C7436A775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L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71C141-3BDF-CA57-A4D5-31747CC2D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455" y="1219200"/>
            <a:ext cx="5130800" cy="3681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898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9329"/>
            <a:ext cx="7467600" cy="579438"/>
          </a:xfrm>
        </p:spPr>
        <p:txBody>
          <a:bodyPr/>
          <a:lstStyle/>
          <a:p>
            <a:r>
              <a:rPr lang="en-IL" dirty="0"/>
              <a:t>Node Require Algorithem</a:t>
            </a:r>
          </a:p>
        </p:txBody>
      </p:sp>
      <p:pic>
        <p:nvPicPr>
          <p:cNvPr id="6" name="Screen Recording 2023-01-08 at 9.17.19.mov">
            <a:hlinkClick r:id="" action="ppaction://media"/>
            <a:extLst>
              <a:ext uri="{FF2B5EF4-FFF2-40B4-BE49-F238E27FC236}">
                <a16:creationId xmlns:a16="http://schemas.microsoft.com/office/drawing/2014/main" id="{C4FDE906-3586-75CE-BEBE-AAEE6193692D}"/>
              </a:ext>
            </a:extLst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2897" y="1600201"/>
            <a:ext cx="7511903" cy="4845050"/>
          </a:xfrm>
        </p:spPr>
      </p:pic>
    </p:spTree>
    <p:extLst>
      <p:ext uri="{BB962C8B-B14F-4D97-AF65-F5344CB8AC3E}">
        <p14:creationId xmlns:p14="http://schemas.microsoft.com/office/powerpoint/2010/main" val="279296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89329"/>
            <a:ext cx="7467600" cy="579438"/>
          </a:xfrm>
        </p:spPr>
        <p:txBody>
          <a:bodyPr/>
          <a:lstStyle/>
          <a:p>
            <a:r>
              <a:rPr lang="en-IL" dirty="0"/>
              <a:t>Npm install psoudo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CF3BF-7947-752B-474F-1E5FF45A310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0" y="1219200"/>
            <a:ext cx="9144000" cy="23622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    F</a:t>
            </a:r>
            <a:r>
              <a:rPr lang="en-IL" sz="1800" dirty="0"/>
              <a:t>or Each package in package.json</a:t>
            </a:r>
          </a:p>
          <a:p>
            <a:pPr marL="0" indent="0">
              <a:buNone/>
            </a:pPr>
            <a:r>
              <a:rPr lang="en-IL" sz="1800" dirty="0"/>
              <a:t>	get dependicy from corrospund registry (npm , jfrog….)</a:t>
            </a:r>
          </a:p>
          <a:p>
            <a:pPr marL="0" indent="0">
              <a:buNone/>
            </a:pPr>
            <a:r>
              <a:rPr lang="en-IL" sz="1800" dirty="0"/>
              <a:t>	select the compitable package by semver to current sub tree</a:t>
            </a:r>
          </a:p>
          <a:p>
            <a:pPr marL="0" indent="0">
              <a:buNone/>
            </a:pPr>
            <a:r>
              <a:rPr lang="en-IL" sz="1800" dirty="0"/>
              <a:t>      Decide in with tree level to install each package</a:t>
            </a:r>
          </a:p>
          <a:p>
            <a:pPr marL="365760" lvl="1" indent="0">
              <a:buNone/>
            </a:pPr>
            <a:r>
              <a:rPr lang="en-US" sz="1800" dirty="0"/>
              <a:t>D</a:t>
            </a:r>
            <a:r>
              <a:rPr lang="en-IL" sz="1800" dirty="0"/>
              <a:t>ownload each package By tree path </a:t>
            </a:r>
          </a:p>
          <a:p>
            <a:pPr marL="365760" lvl="1" indent="0">
              <a:buNone/>
            </a:pPr>
            <a:endParaRPr lang="en-IL" sz="1800" dirty="0"/>
          </a:p>
        </p:txBody>
      </p:sp>
    </p:spTree>
    <p:extLst>
      <p:ext uri="{BB962C8B-B14F-4D97-AF65-F5344CB8AC3E}">
        <p14:creationId xmlns:p14="http://schemas.microsoft.com/office/powerpoint/2010/main" val="331653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639762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chemeClr val="tx1"/>
                </a:solidFill>
              </a:rPr>
              <a:t>problem 1 – </a:t>
            </a:r>
            <a:r>
              <a:rPr lang="en-US" dirty="0">
                <a:solidFill>
                  <a:schemeClr val="tx1"/>
                </a:solidFill>
              </a:rPr>
              <a:t>node is </a:t>
            </a:r>
            <a:r>
              <a:rPr lang="en-US" i="0" dirty="0">
                <a:solidFill>
                  <a:schemeClr val="tx1"/>
                </a:solidFill>
                <a:effectLst/>
              </a:rPr>
              <a:t>interpreted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IL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00B38-C53E-C2C7-3ED6-DF26A3A5C23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7467600" cy="4873752"/>
          </a:xfrm>
        </p:spPr>
        <p:txBody>
          <a:bodyPr/>
          <a:lstStyle/>
          <a:p>
            <a:r>
              <a:rPr lang="en-US" dirty="0"/>
              <a:t>C</a:t>
            </a:r>
            <a:r>
              <a:rPr lang="en-IL" dirty="0"/>
              <a:t>ode get executed and compiled for each line </a:t>
            </a:r>
          </a:p>
          <a:p>
            <a:r>
              <a:rPr lang="en-US" dirty="0"/>
              <a:t>Cant optimize like AOT compilations and reuse classes and namespaces</a:t>
            </a:r>
            <a:endParaRPr lang="en-IL" dirty="0"/>
          </a:p>
          <a:p>
            <a:pPr marL="0" indent="0">
              <a:buNone/>
            </a:pPr>
            <a:endParaRPr lang="en-IL" dirty="0"/>
          </a:p>
          <a:p>
            <a:endParaRPr lang="en-IL" dirty="0"/>
          </a:p>
          <a:p>
            <a:endParaRPr lang="en-IL" dirty="0"/>
          </a:p>
          <a:p>
            <a:endParaRPr lang="en-IL"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B0D77D9-C515-A375-6F58-014F19B429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670783"/>
            <a:ext cx="4648200" cy="1516434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7A03F757-7359-D794-9D4D-30D8F62F1E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72" y="4416666"/>
            <a:ext cx="7424918" cy="221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926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639762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chemeClr val="tx1"/>
                </a:solidFill>
              </a:rPr>
              <a:t>problem 1 – </a:t>
            </a:r>
            <a:r>
              <a:rPr lang="en-US" dirty="0">
                <a:solidFill>
                  <a:schemeClr val="tx1"/>
                </a:solidFill>
              </a:rPr>
              <a:t>node is </a:t>
            </a:r>
            <a:r>
              <a:rPr lang="en-US" i="0" dirty="0">
                <a:solidFill>
                  <a:schemeClr val="tx1"/>
                </a:solidFill>
                <a:effectLst/>
              </a:rPr>
              <a:t>interpreted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IL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00B38-C53E-C2C7-3ED6-DF26A3A5C23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IL" dirty="0"/>
              <a:t>we basiclly need to recursivlly get all our dependices and third party depndicies as well. </a:t>
            </a:r>
            <a:r>
              <a:rPr lang="en-US" dirty="0"/>
              <a:t>A</a:t>
            </a:r>
            <a:r>
              <a:rPr lang="en-IL" dirty="0"/>
              <a:t>nd getting a lot of packages more then once</a:t>
            </a:r>
          </a:p>
          <a:p>
            <a:pPr marL="0" indent="0">
              <a:buNone/>
            </a:pPr>
            <a:endParaRPr lang="en-IL" dirty="0"/>
          </a:p>
          <a:p>
            <a:pPr marL="0" indent="0">
              <a:buNone/>
            </a:pPr>
            <a:r>
              <a:rPr lang="en-US" dirty="0"/>
              <a:t>For example </a:t>
            </a:r>
            <a:r>
              <a:rPr lang="en-US" dirty="0" err="1"/>
              <a:t>semver</a:t>
            </a:r>
            <a:r>
              <a:rPr lang="en-US" dirty="0"/>
              <a:t> package</a:t>
            </a:r>
            <a:endParaRPr lang="en-IL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677503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639762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chemeClr val="tx1"/>
                </a:solidFill>
              </a:rPr>
              <a:t>problem 2 – </a:t>
            </a:r>
            <a:r>
              <a:rPr lang="en-US" dirty="0">
                <a:solidFill>
                  <a:schemeClr val="tx1"/>
                </a:solidFill>
              </a:rPr>
              <a:t>lack of conventions </a:t>
            </a:r>
            <a:endParaRPr lang="en-IL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00B38-C53E-C2C7-3ED6-DF26A3A5C23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There isn’t any validation of what kind of data your going to deploy with your package code </a:t>
            </a:r>
            <a:r>
              <a:rPr lang="en-US" dirty="0" err="1"/>
              <a:t>src</a:t>
            </a:r>
            <a:r>
              <a:rPr lang="en-US" dirty="0"/>
              <a:t> files </a:t>
            </a:r>
          </a:p>
          <a:p>
            <a:pPr marL="0" indent="0">
              <a:buNone/>
            </a:pPr>
            <a:endParaRPr lang="en-IL" dirty="0"/>
          </a:p>
          <a:p>
            <a:pPr marL="0" indent="0">
              <a:buNone/>
            </a:pPr>
            <a:endParaRPr lang="en-IL" dirty="0"/>
          </a:p>
          <a:p>
            <a:pPr marL="0" indent="0">
              <a:buNone/>
            </a:pPr>
            <a:r>
              <a:rPr lang="en-US" dirty="0"/>
              <a:t>For example </a:t>
            </a:r>
            <a:r>
              <a:rPr lang="en-US" dirty="0" err="1"/>
              <a:t>object.assign</a:t>
            </a:r>
            <a:r>
              <a:rPr lang="en-US" dirty="0"/>
              <a:t> package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0" i="0" u="none" strike="noStrike" dirty="0">
                <a:solidFill>
                  <a:srgbClr val="000EE6"/>
                </a:solidFill>
                <a:effectLst/>
                <a:latin typeface="inherit"/>
                <a:hlinkClick r:id="rId2"/>
              </a:rPr>
              <a:t>node-prune</a:t>
            </a:r>
            <a:r>
              <a:rPr lang="en-US" b="0" i="0" dirty="0">
                <a:solidFill>
                  <a:srgbClr val="161616"/>
                </a:solidFill>
                <a:effectLst/>
                <a:latin typeface="Inter"/>
              </a:rPr>
              <a:t> and </a:t>
            </a:r>
            <a:r>
              <a:rPr lang="en-US" b="0" i="0" u="none" strike="noStrike" dirty="0">
                <a:solidFill>
                  <a:srgbClr val="000EE6"/>
                </a:solidFill>
                <a:effectLst/>
                <a:latin typeface="inherit"/>
                <a:hlinkClick r:id="rId3"/>
              </a:rPr>
              <a:t>ModClean</a:t>
            </a:r>
            <a:r>
              <a:rPr lang="en-US" b="0" i="0" dirty="0">
                <a:solidFill>
                  <a:srgbClr val="161616"/>
                </a:solidFill>
                <a:effectLst/>
                <a:latin typeface="Inter"/>
              </a:rPr>
              <a:t>.</a:t>
            </a:r>
          </a:p>
          <a:p>
            <a:pPr marL="0" indent="0">
              <a:buNone/>
            </a:pPr>
            <a:endParaRPr lang="en-US" dirty="0">
              <a:solidFill>
                <a:srgbClr val="161616"/>
              </a:solidFill>
              <a:latin typeface="Inter"/>
            </a:endParaRPr>
          </a:p>
          <a:p>
            <a:pPr marL="0" indent="0">
              <a:buNone/>
            </a:pPr>
            <a:r>
              <a:rPr lang="en-US" dirty="0">
                <a:solidFill>
                  <a:srgbClr val="161616"/>
                </a:solidFill>
                <a:latin typeface="Inter"/>
              </a:rPr>
              <a:t>Reduce platform </a:t>
            </a:r>
            <a:r>
              <a:rPr lang="en-US" dirty="0" err="1">
                <a:solidFill>
                  <a:srgbClr val="161616"/>
                </a:solidFill>
                <a:latin typeface="Inter"/>
              </a:rPr>
              <a:t>js</a:t>
            </a:r>
            <a:r>
              <a:rPr lang="en-US" dirty="0">
                <a:solidFill>
                  <a:srgbClr val="161616"/>
                </a:solidFill>
                <a:latin typeface="Inter"/>
              </a:rPr>
              <a:t> 70MB</a:t>
            </a:r>
            <a:endParaRPr lang="en-IL" dirty="0"/>
          </a:p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052918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DC658-4F12-CC0F-5B87-F47F54C39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Why we even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768500-87F9-B8BC-3187-4832F9CCD08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161616"/>
                </a:solidFill>
                <a:effectLst/>
                <a:latin typeface="+mj-lt"/>
              </a:rPr>
              <a:t>performance  – an application that is light and runs faster, takes up fewer resources so it works more efficiently during development,</a:t>
            </a:r>
          </a:p>
          <a:p>
            <a:pPr algn="l" fontAlgn="base">
              <a:buFont typeface="Arial" panose="020B0604020202020204" pitchFamily="34" charset="0"/>
              <a:buChar char="•"/>
            </a:pPr>
            <a:endParaRPr lang="en-US" i="0" dirty="0">
              <a:solidFill>
                <a:srgbClr val="161616"/>
              </a:solidFill>
              <a:effectLst/>
              <a:latin typeface="+mj-lt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161616"/>
                </a:solidFill>
                <a:effectLst/>
                <a:latin typeface="+mj-lt"/>
              </a:rPr>
              <a:t>costs  – some </a:t>
            </a:r>
            <a:r>
              <a:rPr lang="en-US" i="0" u="none" strike="noStrike" dirty="0">
                <a:solidFill>
                  <a:srgbClr val="000EE6"/>
                </a:solidFill>
                <a:effectLst/>
                <a:latin typeface="+mj-lt"/>
                <a:hlinkClick r:id="rId2"/>
              </a:rPr>
              <a:t>light apps</a:t>
            </a:r>
            <a:r>
              <a:rPr lang="en-US" i="0" dirty="0">
                <a:solidFill>
                  <a:srgbClr val="161616"/>
                </a:solidFill>
                <a:effectLst/>
                <a:latin typeface="+mj-lt"/>
              </a:rPr>
              <a:t> require fewer resources which means that the infrastructure costs drop and you save up a lot of money</a:t>
            </a:r>
          </a:p>
          <a:p>
            <a:pPr marL="0" indent="0">
              <a:buNone/>
            </a:pPr>
            <a:endParaRPr lang="en-I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3389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84238"/>
            <a:ext cx="7467600" cy="639762"/>
          </a:xfrm>
        </p:spPr>
        <p:txBody>
          <a:bodyPr>
            <a:normAutofit fontScale="90000"/>
          </a:bodyPr>
          <a:lstStyle/>
          <a:p>
            <a:r>
              <a:rPr lang="en-IL" dirty="0">
                <a:solidFill>
                  <a:schemeClr val="tx1"/>
                </a:solidFill>
              </a:rPr>
              <a:t>problem 4 – </a:t>
            </a:r>
            <a:r>
              <a:rPr lang="en-US" dirty="0">
                <a:solidFill>
                  <a:schemeClr val="tx1"/>
                </a:solidFill>
              </a:rPr>
              <a:t>open source security risks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>
                <a:solidFill>
                  <a:schemeClr val="tx1"/>
                </a:solidFill>
              </a:rPr>
              <a:t>colors.js</a:t>
            </a:r>
            <a:endParaRPr lang="en-IL" dirty="0">
              <a:solidFill>
                <a:schemeClr val="tx1"/>
              </a:solidFill>
            </a:endParaRPr>
          </a:p>
        </p:txBody>
      </p:sp>
      <p:pic>
        <p:nvPicPr>
          <p:cNvPr id="1026" name="Picture 2" descr="npm package colors releases broken package version 1.4.1 that is downloaded more than 90,000 times and impacting users">
            <a:extLst>
              <a:ext uri="{FF2B5EF4-FFF2-40B4-BE49-F238E27FC236}">
                <a16:creationId xmlns:a16="http://schemas.microsoft.com/office/drawing/2014/main" id="{CD4CE8E5-7C69-76EA-05C2-62B5E5B27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962400"/>
            <a:ext cx="7616749" cy="2478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36D771-9767-F9C8-B524-AF1F08D0A4FF}"/>
              </a:ext>
            </a:extLst>
          </p:cNvPr>
          <p:cNvSpPr txBox="1"/>
          <p:nvPr/>
        </p:nvSpPr>
        <p:spPr>
          <a:xfrm>
            <a:off x="838200" y="1654076"/>
            <a:ext cx="6858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dirty="0">
                <a:solidFill>
                  <a:srgbClr val="555463"/>
                </a:solidFill>
                <a:effectLst/>
                <a:latin typeface="+mj-lt"/>
              </a:rPr>
              <a:t>The colors open source </a:t>
            </a:r>
            <a:r>
              <a:rPr lang="en-US" b="0" i="0" dirty="0" err="1">
                <a:solidFill>
                  <a:srgbClr val="555463"/>
                </a:solidFill>
                <a:effectLst/>
                <a:latin typeface="+mj-lt"/>
              </a:rPr>
              <a:t>npm</a:t>
            </a:r>
            <a:r>
              <a:rPr lang="en-US" b="0" i="0" dirty="0">
                <a:solidFill>
                  <a:srgbClr val="555463"/>
                </a:solidFill>
                <a:effectLst/>
                <a:latin typeface="+mj-lt"/>
              </a:rPr>
              <a:t> package receives over 20 million downloads a week and is a key ecosystem project with JavaScript and Node.js developers, powering a great set of projects. GitHub records show that the colors project is used within more than 4 million other projects, and </a:t>
            </a:r>
            <a:r>
              <a:rPr lang="en-US" b="0" i="0" dirty="0" err="1">
                <a:solidFill>
                  <a:srgbClr val="555463"/>
                </a:solidFill>
                <a:effectLst/>
                <a:latin typeface="+mj-lt"/>
              </a:rPr>
              <a:t>npmjs.org</a:t>
            </a:r>
            <a:r>
              <a:rPr lang="en-US" b="0" i="0" dirty="0">
                <a:solidFill>
                  <a:srgbClr val="555463"/>
                </a:solidFill>
                <a:effectLst/>
                <a:latin typeface="+mj-lt"/>
              </a:rPr>
              <a:t> shows this </a:t>
            </a:r>
            <a:r>
              <a:rPr lang="en-US" b="0" i="0" dirty="0" err="1">
                <a:solidFill>
                  <a:srgbClr val="555463"/>
                </a:solidFill>
                <a:effectLst/>
                <a:latin typeface="+mj-lt"/>
              </a:rPr>
              <a:t>npm</a:t>
            </a:r>
            <a:r>
              <a:rPr lang="en-US" b="0" i="0" dirty="0">
                <a:solidFill>
                  <a:srgbClr val="555463"/>
                </a:solidFill>
                <a:effectLst/>
                <a:latin typeface="+mj-lt"/>
              </a:rPr>
              <a:t> package is dependent upon by 18,962 other packages.</a:t>
            </a:r>
          </a:p>
          <a:p>
            <a:br>
              <a:rPr lang="en-US" dirty="0">
                <a:latin typeface="+mj-lt"/>
              </a:rPr>
            </a:br>
            <a:endParaRPr lang="en-I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7071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84238"/>
            <a:ext cx="7467600" cy="639762"/>
          </a:xfrm>
        </p:spPr>
        <p:txBody>
          <a:bodyPr>
            <a:normAutofit fontScale="90000"/>
          </a:bodyPr>
          <a:lstStyle/>
          <a:p>
            <a:r>
              <a:rPr lang="en-IL" dirty="0">
                <a:solidFill>
                  <a:schemeClr val="tx1"/>
                </a:solidFill>
              </a:rPr>
              <a:t>problem 4 – </a:t>
            </a:r>
            <a:r>
              <a:rPr lang="en-US" dirty="0">
                <a:solidFill>
                  <a:schemeClr val="tx1"/>
                </a:solidFill>
              </a:rPr>
              <a:t>open source risks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>
                <a:solidFill>
                  <a:schemeClr val="tx1"/>
                </a:solidFill>
              </a:rPr>
              <a:t>colors.js</a:t>
            </a:r>
            <a:endParaRPr lang="en-IL" dirty="0">
              <a:solidFill>
                <a:schemeClr val="tx1"/>
              </a:solidFill>
            </a:endParaRPr>
          </a:p>
        </p:txBody>
      </p:sp>
      <p:pic>
        <p:nvPicPr>
          <p:cNvPr id="3" name="Content Placeholder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7287CB4-D656-FB6B-17E2-6A17525AD841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" y="1828800"/>
            <a:ext cx="8763000" cy="1813034"/>
          </a:xfrm>
        </p:spPr>
      </p:pic>
    </p:spTree>
    <p:extLst>
      <p:ext uri="{BB962C8B-B14F-4D97-AF65-F5344CB8AC3E}">
        <p14:creationId xmlns:p14="http://schemas.microsoft.com/office/powerpoint/2010/main" val="398852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84238"/>
            <a:ext cx="7467600" cy="639762"/>
          </a:xfrm>
        </p:spPr>
        <p:txBody>
          <a:bodyPr>
            <a:normAutofit fontScale="90000"/>
          </a:bodyPr>
          <a:lstStyle/>
          <a:p>
            <a:r>
              <a:rPr lang="en-IL" dirty="0">
                <a:solidFill>
                  <a:schemeClr val="tx1"/>
                </a:solidFill>
              </a:rPr>
              <a:t>problem 4 – </a:t>
            </a:r>
            <a:r>
              <a:rPr lang="en-US" dirty="0">
                <a:solidFill>
                  <a:schemeClr val="tx1"/>
                </a:solidFill>
              </a:rPr>
              <a:t>open source risks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 err="1">
                <a:solidFill>
                  <a:schemeClr val="tx1"/>
                </a:solidFill>
              </a:rPr>
              <a:t>colors.js</a:t>
            </a:r>
            <a:endParaRPr lang="en-IL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689A3C-4304-D7F9-8856-2C74D02C1E8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BC40791-2F8D-CA44-68AF-FB4D4B0084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946" y="884238"/>
            <a:ext cx="8732108" cy="5287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439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2057400"/>
            <a:ext cx="7467600" cy="639762"/>
          </a:xfrm>
        </p:spPr>
        <p:txBody>
          <a:bodyPr>
            <a:normAutofit fontScale="90000"/>
          </a:bodyPr>
          <a:lstStyle/>
          <a:p>
            <a:r>
              <a:rPr lang="en-IL" dirty="0">
                <a:solidFill>
                  <a:schemeClr val="tx1"/>
                </a:solidFill>
              </a:rPr>
              <a:t>problem 4 – </a:t>
            </a:r>
            <a:r>
              <a:rPr lang="en-US" dirty="0">
                <a:solidFill>
                  <a:schemeClr val="tx1"/>
                </a:solidFill>
              </a:rPr>
              <a:t>open source risks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b="1" i="0" dirty="0">
                <a:solidFill>
                  <a:srgbClr val="030042"/>
                </a:solidFill>
                <a:effectLst/>
                <a:latin typeface="Rubik"/>
              </a:rPr>
              <a:t>Cybercriminals targeted users of packages with a total of 1.5 billion weekly downloads on </a:t>
            </a:r>
            <a:r>
              <a:rPr lang="en-US" b="1" i="0" dirty="0" err="1">
                <a:solidFill>
                  <a:srgbClr val="030042"/>
                </a:solidFill>
                <a:effectLst/>
                <a:latin typeface="Rubik"/>
              </a:rPr>
              <a:t>npm</a:t>
            </a:r>
            <a:br>
              <a:rPr lang="en-US" b="1" i="0" dirty="0">
                <a:solidFill>
                  <a:srgbClr val="030042"/>
                </a:solidFill>
                <a:effectLst/>
                <a:latin typeface="Rubik"/>
              </a:rPr>
            </a:br>
            <a:endParaRPr lang="en-IL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689A3C-4304-D7F9-8856-2C74D02C1E8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2971800"/>
            <a:ext cx="7467600" cy="3502152"/>
          </a:xfrm>
        </p:spPr>
        <p:txBody>
          <a:bodyPr/>
          <a:lstStyle/>
          <a:p>
            <a:pPr marL="274320" indent="-274320" algn="r" rtl="1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</a:pPr>
            <a:endParaRPr lang="he-IL" dirty="0"/>
          </a:p>
          <a:p>
            <a:pPr marL="274320" indent="-274320" algn="r" rtl="1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</a:pPr>
            <a:endParaRPr lang="he-IL" dirty="0"/>
          </a:p>
          <a:p>
            <a:pPr marL="274320" indent="-274320" algn="r" rtl="1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</a:pPr>
            <a:endParaRPr lang="he-IL" dirty="0"/>
          </a:p>
          <a:p>
            <a:pPr marL="274320" indent="-274320" algn="r" rtl="1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</a:pPr>
            <a:endParaRPr lang="he-IL" dirty="0"/>
          </a:p>
          <a:p>
            <a:pPr marL="274320" indent="-274320" algn="r" rtl="1" eaLnBrk="1" latinLnBrk="0" hangingPunct="1">
              <a:spcBef>
                <a:spcPts val="600"/>
              </a:spcBef>
              <a:buClr>
                <a:schemeClr val="accent1"/>
              </a:buClr>
              <a:buSzPct val="70000"/>
              <a:buFont typeface="Wingdings"/>
              <a:buChar char=""/>
            </a:pPr>
            <a:r>
              <a:rPr lang="en-US" dirty="0"/>
              <a:t>https://</a:t>
            </a:r>
            <a:r>
              <a:rPr lang="en-US" dirty="0" err="1"/>
              <a:t>www.mend.io</a:t>
            </a:r>
            <a:r>
              <a:rPr lang="en-US" dirty="0"/>
              <a:t>/resources/blog/cybercriminals-targeted-users-of-packages-with-a-total-of-1-5-billion-weekly-downloads-on-npm/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08378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219" y="457200"/>
            <a:ext cx="7467600" cy="639762"/>
          </a:xfrm>
        </p:spPr>
        <p:txBody>
          <a:bodyPr>
            <a:normAutofit fontScale="90000"/>
          </a:bodyPr>
          <a:lstStyle/>
          <a:p>
            <a:r>
              <a:rPr lang="en-IL" dirty="0">
                <a:solidFill>
                  <a:schemeClr val="tx1"/>
                </a:solidFill>
              </a:rPr>
              <a:t>NPM - </a:t>
            </a:r>
            <a:r>
              <a:rPr lang="en-US" b="0" i="0" dirty="0">
                <a:solidFill>
                  <a:schemeClr val="tx1"/>
                </a:solidFill>
                <a:effectLst/>
              </a:rPr>
              <a:t>default package manager for the JavaScript runtime environment Node.js</a:t>
            </a:r>
            <a:endParaRPr lang="en-IL" dirty="0">
              <a:solidFill>
                <a:schemeClr val="tx1"/>
              </a:solidFill>
            </a:endParaRPr>
          </a:p>
        </p:txBody>
      </p:sp>
      <p:pic>
        <p:nvPicPr>
          <p:cNvPr id="4" name="npm.mov">
            <a:hlinkClick r:id="" action="ppaction://media"/>
            <a:extLst>
              <a:ext uri="{FF2B5EF4-FFF2-40B4-BE49-F238E27FC236}">
                <a16:creationId xmlns:a16="http://schemas.microsoft.com/office/drawing/2014/main" id="{CBB58369-C2F1-4CBA-468A-65DB28B72782}"/>
              </a:ext>
            </a:extLst>
          </p:cNvPr>
          <p:cNvPicPr>
            <a:picLocks noGrp="1" noChangeAspect="1"/>
          </p:cNvPicPr>
          <p:nvPr>
            <p:ph sz="quarter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600" y="1469557"/>
            <a:ext cx="5684838" cy="4169243"/>
          </a:xfrm>
        </p:spPr>
      </p:pic>
    </p:spTree>
    <p:extLst>
      <p:ext uri="{BB962C8B-B14F-4D97-AF65-F5344CB8AC3E}">
        <p14:creationId xmlns:p14="http://schemas.microsoft.com/office/powerpoint/2010/main" val="401292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884238"/>
            <a:ext cx="7467600" cy="639762"/>
          </a:xfrm>
        </p:spPr>
        <p:txBody>
          <a:bodyPr>
            <a:normAutofit fontScale="90000"/>
          </a:bodyPr>
          <a:lstStyle/>
          <a:p>
            <a:r>
              <a:rPr lang="en-IL" dirty="0">
                <a:solidFill>
                  <a:schemeClr val="tx1"/>
                </a:solidFill>
              </a:rPr>
              <a:t>problem 4 – </a:t>
            </a:r>
            <a:r>
              <a:rPr lang="en-US" dirty="0">
                <a:solidFill>
                  <a:schemeClr val="tx1"/>
                </a:solidFill>
              </a:rPr>
              <a:t>open source risks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protest ware </a:t>
            </a:r>
            <a:endParaRPr lang="en-IL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689A3C-4304-D7F9-8856-2C74D02C1E8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medikoo</a:t>
            </a:r>
            <a:r>
              <a:rPr lang="en-US" dirty="0"/>
              <a:t>/es5-ext/blob/main/_</a:t>
            </a:r>
            <a:r>
              <a:rPr lang="en-US" dirty="0" err="1"/>
              <a:t>postinstall.js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50513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FEA4F-CCFA-A3EC-33E7-937E18ED0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What we can do to solve this??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80027E-A3A3-2B53-D89F-9C85C26FA2A3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957397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33400"/>
            <a:ext cx="7467600" cy="639762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chemeClr val="tx1"/>
                </a:solidFill>
              </a:rPr>
              <a:t>Node eco system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689A3C-4304-D7F9-8856-2C74D02C1E8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Add more standards</a:t>
            </a:r>
          </a:p>
          <a:p>
            <a:r>
              <a:rPr lang="en-US" dirty="0"/>
              <a:t>Node 18 (fetch) instead of </a:t>
            </a:r>
            <a:r>
              <a:rPr lang="en-IL" dirty="0">
                <a:sym typeface="Wingdings" pitchFamily="2" charset="2"/>
              </a:rPr>
              <a:t>(node-fetch axios got ..)</a:t>
            </a:r>
          </a:p>
          <a:p>
            <a:r>
              <a:rPr lang="en-IL" dirty="0">
                <a:sym typeface="Wingdings" pitchFamily="2" charset="2"/>
              </a:rPr>
              <a:t>Node 18 (node:test - tap) instead of (mocha ,jest, chai …)</a:t>
            </a:r>
            <a:endParaRPr lang="en-US" dirty="0"/>
          </a:p>
          <a:p>
            <a:r>
              <a:rPr lang="en-IL" dirty="0"/>
              <a:t>Node 19 </a:t>
            </a:r>
            <a:r>
              <a:rPr lang="en-IL" dirty="0">
                <a:sym typeface="Wingdings" pitchFamily="2" charset="2"/>
              </a:rPr>
              <a:t>(--watch) instead of nodemon</a:t>
            </a:r>
          </a:p>
          <a:p>
            <a:r>
              <a:rPr lang="en-IL" dirty="0">
                <a:sym typeface="Wingdings" pitchFamily="2" charset="2"/>
              </a:rPr>
              <a:t>Node 20 sinon spies mock</a:t>
            </a:r>
          </a:p>
          <a:p>
            <a:pPr marL="0" indent="0">
              <a:buNone/>
            </a:pP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98516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33400"/>
            <a:ext cx="7467600" cy="639762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chemeClr val="tx1"/>
                </a:solidFill>
              </a:rPr>
              <a:t>NPM  eco system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689A3C-4304-D7F9-8856-2C74D02C1E8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380666"/>
            <a:ext cx="7086600" cy="639762"/>
          </a:xfrm>
        </p:spPr>
        <p:txBody>
          <a:bodyPr/>
          <a:lstStyle/>
          <a:p>
            <a:r>
              <a:rPr lang="en-US" dirty="0"/>
              <a:t>N</a:t>
            </a:r>
            <a:r>
              <a:rPr lang="en-IL" dirty="0"/>
              <a:t>pm ignoring files </a:t>
            </a:r>
          </a:p>
          <a:p>
            <a:pPr marL="0" indent="0">
              <a:buNone/>
            </a:pPr>
            <a:endParaRPr lang="en-I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2319DC-96FC-3150-5C33-39EBE84F87E0}"/>
              </a:ext>
            </a:extLst>
          </p:cNvPr>
          <p:cNvSpPr txBox="1"/>
          <p:nvPr/>
        </p:nvSpPr>
        <p:spPr>
          <a:xfrm>
            <a:off x="2611395" y="28420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/>
          </a:p>
        </p:txBody>
      </p:sp>
      <p:pic>
        <p:nvPicPr>
          <p:cNvPr id="6" name="Picture 5" descr="Graphical user interface, text&#10;&#10;Description automatically generated with medium confidence">
            <a:extLst>
              <a:ext uri="{FF2B5EF4-FFF2-40B4-BE49-F238E27FC236}">
                <a16:creationId xmlns:a16="http://schemas.microsoft.com/office/drawing/2014/main" id="{5072D149-358D-D59D-67D3-87B54519EB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50" y="2223814"/>
            <a:ext cx="6305550" cy="426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89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33400"/>
            <a:ext cx="7467600" cy="639762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chemeClr val="tx1"/>
                </a:solidFill>
              </a:rPr>
              <a:t>Open source eco system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2319DC-96FC-3150-5C33-39EBE84F87E0}"/>
              </a:ext>
            </a:extLst>
          </p:cNvPr>
          <p:cNvSpPr txBox="1"/>
          <p:nvPr/>
        </p:nvSpPr>
        <p:spPr>
          <a:xfrm>
            <a:off x="2611395" y="28420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L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A55EF8A-76CA-7A5A-E854-03FBD239903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E</a:t>
            </a:r>
            <a:r>
              <a:rPr lang="en-IL" dirty="0"/>
              <a:t>xtracting single fucntion as node modules </a:t>
            </a:r>
          </a:p>
          <a:p>
            <a:pPr marL="0" indent="0">
              <a:buNone/>
            </a:pPr>
            <a:r>
              <a:rPr lang="en-IL" dirty="0"/>
              <a:t>for example </a:t>
            </a:r>
            <a:r>
              <a:rPr lang="en-US" dirty="0">
                <a:hlinkClick r:id="rId2"/>
              </a:rPr>
              <a:t>https://www.npmjs.com/search?q=lodash</a:t>
            </a:r>
            <a:endParaRPr lang="en-US" dirty="0"/>
          </a:p>
          <a:p>
            <a:pPr marL="0" indent="0">
              <a:buNone/>
            </a:pP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60286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09600"/>
            <a:ext cx="7467600" cy="1143000"/>
          </a:xfrm>
        </p:spPr>
        <p:txBody>
          <a:bodyPr>
            <a:normAutofit fontScale="90000"/>
          </a:bodyPr>
          <a:lstStyle/>
          <a:p>
            <a:pPr algn="l" fontAlgn="base"/>
            <a:r>
              <a:rPr lang="en-US" b="1" i="0" dirty="0">
                <a:solidFill>
                  <a:srgbClr val="161616"/>
                </a:solidFill>
                <a:effectLst/>
                <a:latin typeface="inherit"/>
              </a:rPr>
              <a:t>Use production flag</a:t>
            </a:r>
            <a:br>
              <a:rPr lang="en-US" b="1" i="0" dirty="0">
                <a:solidFill>
                  <a:srgbClr val="161616"/>
                </a:solidFill>
                <a:effectLst/>
                <a:latin typeface="Inter"/>
              </a:rPr>
            </a:br>
            <a:br>
              <a:rPr lang="en-US" dirty="0"/>
            </a:b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CF3BF-7947-752B-474F-1E5FF45A310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fontAlgn="base"/>
            <a:r>
              <a:rPr lang="en-US" b="1" dirty="0">
                <a:effectLst/>
                <a:latin typeface="inherit"/>
              </a:rPr>
              <a:t>use `–production` flag on </a:t>
            </a:r>
            <a:r>
              <a:rPr lang="en-US" b="1" dirty="0" err="1">
                <a:effectLst/>
                <a:latin typeface="inherit"/>
              </a:rPr>
              <a:t>npm</a:t>
            </a:r>
            <a:r>
              <a:rPr lang="en-US" b="1" dirty="0">
                <a:effectLst/>
                <a:latin typeface="inherit"/>
              </a:rPr>
              <a:t> install</a:t>
            </a:r>
            <a:r>
              <a:rPr lang="en-US" b="0" dirty="0">
                <a:effectLst/>
                <a:latin typeface="inherit"/>
              </a:rPr>
              <a:t>. </a:t>
            </a:r>
            <a:br>
              <a:rPr lang="en-US" b="0" dirty="0">
                <a:effectLst/>
                <a:latin typeface="inherit"/>
              </a:rPr>
            </a:br>
            <a:r>
              <a:rPr lang="en-US" b="0" dirty="0">
                <a:effectLst/>
                <a:latin typeface="inherit"/>
              </a:rPr>
              <a:t>It will skip all of the </a:t>
            </a:r>
            <a:r>
              <a:rPr lang="en-US" b="0" dirty="0" err="1">
                <a:effectLst/>
                <a:latin typeface="inherit"/>
              </a:rPr>
              <a:t>devDependencies</a:t>
            </a:r>
            <a:r>
              <a:rPr lang="en-US" b="0" dirty="0">
                <a:effectLst/>
                <a:latin typeface="inherit"/>
              </a:rPr>
              <a:t> and use production ones only.</a:t>
            </a:r>
          </a:p>
          <a:p>
            <a:pPr fontAlgn="base"/>
            <a:endParaRPr lang="en-US" dirty="0">
              <a:latin typeface="inherit"/>
            </a:endParaRPr>
          </a:p>
          <a:p>
            <a:pPr fontAlgn="base"/>
            <a:r>
              <a:rPr lang="en-US" dirty="0">
                <a:effectLst/>
                <a:latin typeface="inherit"/>
              </a:rPr>
              <a:t>In platform </a:t>
            </a:r>
            <a:r>
              <a:rPr lang="en-US" dirty="0" err="1">
                <a:effectLst/>
                <a:latin typeface="inherit"/>
              </a:rPr>
              <a:t>js</a:t>
            </a:r>
            <a:endParaRPr lang="en-US" dirty="0">
              <a:effectLst/>
              <a:latin typeface="inherit"/>
            </a:endParaRPr>
          </a:p>
          <a:p>
            <a:pPr fontAlgn="base"/>
            <a:r>
              <a:rPr lang="en-US" dirty="0">
                <a:latin typeface="inherit"/>
              </a:rPr>
              <a:t>Without flag our </a:t>
            </a:r>
            <a:r>
              <a:rPr lang="en-US" dirty="0" err="1">
                <a:latin typeface="inherit"/>
              </a:rPr>
              <a:t>node_module</a:t>
            </a:r>
            <a:r>
              <a:rPr lang="en-US" dirty="0">
                <a:latin typeface="inherit"/>
              </a:rPr>
              <a:t> size is 732 MB</a:t>
            </a:r>
          </a:p>
          <a:p>
            <a:pPr fontAlgn="base"/>
            <a:r>
              <a:rPr lang="en-US" dirty="0">
                <a:effectLst/>
                <a:latin typeface="inherit"/>
              </a:rPr>
              <a:t>With t</a:t>
            </a:r>
            <a:r>
              <a:rPr lang="en-US" dirty="0">
                <a:latin typeface="inherit"/>
              </a:rPr>
              <a:t>his flag 461 MB</a:t>
            </a:r>
            <a:endParaRPr lang="en-US" dirty="0"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2041277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F55D8-8882-4FEC-61F6-C19A7EC58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7200"/>
            <a:ext cx="7467600" cy="639762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chemeClr val="tx1"/>
                </a:solidFill>
              </a:rPr>
              <a:t>What should we do from now?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D689A3C-4304-D7F9-8856-2C74D02C1E82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First try r</a:t>
            </a:r>
            <a:r>
              <a:rPr lang="en-IL" dirty="0"/>
              <a:t>ewriting code nativly (uuid buffer64)</a:t>
            </a:r>
          </a:p>
          <a:p>
            <a:r>
              <a:rPr lang="en-US" dirty="0"/>
              <a:t>D</a:t>
            </a:r>
            <a:r>
              <a:rPr lang="en-IL" dirty="0"/>
              <a:t>elete unused dependicies !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https://github.com/ironsource-mobile/platform-js/pull/1015/files#diff-2707fc9393025d5c0b98b2cab6f0995fcf60c27fba22402d5fa1f920a5c7909e</a:t>
            </a:r>
            <a:endParaRPr lang="en-IL" dirty="0"/>
          </a:p>
          <a:p>
            <a:pPr marL="0" indent="0">
              <a:buNone/>
            </a:pPr>
            <a:endParaRPr lang="en-IL" dirty="0"/>
          </a:p>
          <a:p>
            <a:r>
              <a:rPr lang="en-US" dirty="0"/>
              <a:t>C</a:t>
            </a:r>
            <a:r>
              <a:rPr lang="en-IL" dirty="0"/>
              <a:t>heck if we all ready got a package before installing new one</a:t>
            </a:r>
          </a:p>
          <a:p>
            <a:pPr marL="0" indent="0">
              <a:buNone/>
            </a:pPr>
            <a:r>
              <a:rPr lang="en-IL" dirty="0"/>
              <a:t> (we use 3 diff</a:t>
            </a:r>
            <a:r>
              <a:rPr lang="en-US" dirty="0"/>
              <a:t>e</a:t>
            </a:r>
            <a:r>
              <a:rPr lang="en-IL" dirty="0"/>
              <a:t>rent http clients)</a:t>
            </a:r>
          </a:p>
          <a:p>
            <a:endParaRPr lang="en-IL" dirty="0"/>
          </a:p>
          <a:p>
            <a:r>
              <a:rPr lang="en-US" dirty="0"/>
              <a:t>T</a:t>
            </a:r>
            <a:r>
              <a:rPr lang="en-IL" dirty="0"/>
              <a:t>ry to find a tree shaked libery </a:t>
            </a:r>
            <a:br>
              <a:rPr lang="en-IL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29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0FA0667-D2F1-61CF-06C4-CF76375845F1}"/>
              </a:ext>
            </a:extLst>
          </p:cNvPr>
          <p:cNvSpPr txBox="1">
            <a:spLocks/>
          </p:cNvSpPr>
          <p:nvPr/>
        </p:nvSpPr>
        <p:spPr>
          <a:xfrm>
            <a:off x="1752600" y="1447800"/>
            <a:ext cx="6705600" cy="289560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1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4C561DF-0CCA-BAA8-EEF9-9C112E8528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0368" y="384765"/>
            <a:ext cx="6705600" cy="598962"/>
          </a:xfrm>
        </p:spPr>
        <p:txBody>
          <a:bodyPr>
            <a:noAutofit/>
          </a:bodyPr>
          <a:lstStyle/>
          <a:p>
            <a:r>
              <a:rPr lang="en-US" sz="3600" dirty="0"/>
              <a:t>Happy Coding ..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ADC928A-D86E-42D6-61DE-57118FEA7509}"/>
              </a:ext>
            </a:extLst>
          </p:cNvPr>
          <p:cNvSpPr txBox="1">
            <a:spLocks/>
          </p:cNvSpPr>
          <p:nvPr/>
        </p:nvSpPr>
        <p:spPr>
          <a:xfrm>
            <a:off x="1066800" y="5590823"/>
            <a:ext cx="8686800" cy="825819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1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hlinkClick r:id="rId3"/>
              </a:rPr>
              <a:t>https://</a:t>
            </a:r>
            <a:r>
              <a:rPr lang="en-US" sz="2400" dirty="0" err="1">
                <a:hlinkClick r:id="rId3"/>
              </a:rPr>
              <a:t>github.com</a:t>
            </a:r>
            <a:r>
              <a:rPr lang="en-US" sz="2400" dirty="0">
                <a:hlinkClick r:id="rId3"/>
              </a:rPr>
              <a:t>/</a:t>
            </a:r>
            <a:r>
              <a:rPr lang="en-US" sz="2400" dirty="0" err="1">
                <a:hlinkClick r:id="rId3"/>
              </a:rPr>
              <a:t>ntedgi</a:t>
            </a:r>
            <a:r>
              <a:rPr lang="en-US" sz="2400" dirty="0">
                <a:hlinkClick r:id="rId3"/>
              </a:rPr>
              <a:t>/Demand-</a:t>
            </a:r>
            <a:r>
              <a:rPr lang="en-US" sz="2400" dirty="0" err="1">
                <a:hlinkClick r:id="rId3"/>
              </a:rPr>
              <a:t>TechTalks</a:t>
            </a:r>
            <a:endParaRPr lang="en-US" sz="24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282A2DD-3CE3-2A87-5E0C-0A46F153DF07}"/>
              </a:ext>
            </a:extLst>
          </p:cNvPr>
          <p:cNvSpPr txBox="1">
            <a:spLocks/>
          </p:cNvSpPr>
          <p:nvPr/>
        </p:nvSpPr>
        <p:spPr>
          <a:xfrm>
            <a:off x="2057400" y="1752600"/>
            <a:ext cx="6705600" cy="289560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1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40707848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>
        <p15:prstTrans prst="fracture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219" y="457200"/>
            <a:ext cx="7467600" cy="639762"/>
          </a:xfrm>
        </p:spPr>
        <p:txBody>
          <a:bodyPr>
            <a:normAutofit/>
          </a:bodyPr>
          <a:lstStyle/>
          <a:p>
            <a:r>
              <a:rPr lang="en-IL" dirty="0">
                <a:solidFill>
                  <a:schemeClr val="tx1"/>
                </a:solidFill>
              </a:rPr>
              <a:t>NPM - </a:t>
            </a:r>
            <a:r>
              <a:rPr lang="en-US" dirty="0">
                <a:solidFill>
                  <a:schemeClr val="tx1"/>
                </a:solidFill>
              </a:rPr>
              <a:t>equivalent</a:t>
            </a:r>
            <a:endParaRPr lang="en-IL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15B71DA-6CBA-A7C8-F7C7-7FD7C23A139F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90600" y="1752600"/>
            <a:ext cx="1905000" cy="1445537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+mj-lt"/>
              </a:rPr>
              <a:t>Yarn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+mj-lt"/>
              </a:rPr>
              <a:t>PNPM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+mj-lt"/>
              </a:rPr>
              <a:t>Turbo.</a:t>
            </a:r>
          </a:p>
          <a:p>
            <a:pPr marL="0" indent="0">
              <a:buNone/>
            </a:pPr>
            <a:endParaRPr lang="en-IL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3CE951-158E-5395-5D8D-843385D12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2764514"/>
            <a:ext cx="3492500" cy="1790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4D1392-53DF-B620-FD4D-3F4F1835B1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0484" y="4483100"/>
            <a:ext cx="3670300" cy="1917700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low confidence">
            <a:extLst>
              <a:ext uri="{FF2B5EF4-FFF2-40B4-BE49-F238E27FC236}">
                <a16:creationId xmlns:a16="http://schemas.microsoft.com/office/drawing/2014/main" id="{B7F0346B-498B-10D8-E76B-AE2EF340E8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459368"/>
            <a:ext cx="1422400" cy="1016000"/>
          </a:xfrm>
          <a:prstGeom prst="rect">
            <a:avLst/>
          </a:prstGeom>
        </p:spPr>
      </p:pic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BA95CCE2-0646-EAAA-FF65-476F9916B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50" y="4877760"/>
            <a:ext cx="22479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223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33400"/>
            <a:ext cx="7467600" cy="639762"/>
          </a:xfrm>
        </p:spPr>
        <p:txBody>
          <a:bodyPr>
            <a:normAutofit fontScale="90000"/>
          </a:bodyPr>
          <a:lstStyle/>
          <a:p>
            <a:r>
              <a:rPr lang="en-IL" dirty="0"/>
              <a:t>Package.json</a:t>
            </a:r>
            <a:br>
              <a:rPr lang="en-IL" dirty="0"/>
            </a:br>
            <a:endParaRPr lang="en-IL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B75BE6-4072-BAA4-2461-54C39093D6BD}"/>
              </a:ext>
            </a:extLst>
          </p:cNvPr>
          <p:cNvSpPr txBox="1"/>
          <p:nvPr/>
        </p:nvSpPr>
        <p:spPr>
          <a:xfrm>
            <a:off x="609600" y="1371600"/>
            <a:ext cx="680481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</a:t>
            </a:r>
            <a:r>
              <a:rPr lang="en-IL" sz="2000" dirty="0"/>
              <a:t>very node module / app have to define package.json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</a:t>
            </a:r>
            <a:r>
              <a:rPr lang="en-IL" sz="2000" dirty="0"/>
              <a:t>ackage.json contains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L" sz="2000" dirty="0"/>
              <a:t>Data about third party packages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</a:t>
            </a:r>
            <a:r>
              <a:rPr lang="en-IL" sz="2000" dirty="0"/>
              <a:t>eta data about the package email , repo etc..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</a:t>
            </a:r>
            <a:r>
              <a:rPr lang="en-IL" sz="2000" dirty="0"/>
              <a:t>equirement [node version,platform etc..]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B</a:t>
            </a:r>
            <a:r>
              <a:rPr lang="en-IL" sz="2000" dirty="0"/>
              <a:t>uild test,run excution scripts…</a:t>
            </a:r>
          </a:p>
          <a:p>
            <a:pPr lvl="1"/>
            <a:endParaRPr lang="en-IL" sz="2000" dirty="0"/>
          </a:p>
          <a:p>
            <a:pPr lvl="1"/>
            <a:endParaRPr lang="en-IL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L" sz="2000" dirty="0"/>
          </a:p>
        </p:txBody>
      </p:sp>
    </p:spTree>
    <p:extLst>
      <p:ext uri="{BB962C8B-B14F-4D97-AF65-F5344CB8AC3E}">
        <p14:creationId xmlns:p14="http://schemas.microsoft.com/office/powerpoint/2010/main" val="294136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076" y="762000"/>
            <a:ext cx="7620000" cy="685800"/>
          </a:xfrm>
        </p:spPr>
        <p:txBody>
          <a:bodyPr>
            <a:noAutofit/>
          </a:bodyPr>
          <a:lstStyle/>
          <a:p>
            <a:r>
              <a:rPr lang="en-IL" sz="3600" dirty="0"/>
              <a:t>Semver</a:t>
            </a:r>
            <a:r>
              <a:rPr lang="en-IL" sz="3200" dirty="0"/>
              <a:t> X.X.X</a:t>
            </a:r>
            <a:br>
              <a:rPr lang="en-IL" sz="3200" dirty="0"/>
            </a:br>
            <a:endParaRPr lang="en-IL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CF3BF-7947-752B-474F-1E5FF45A310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4800" y="1066800"/>
            <a:ext cx="8305800" cy="5029200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endParaRPr lang="en-US" sz="2000" b="1" i="0" dirty="0">
              <a:solidFill>
                <a:srgbClr val="000000"/>
              </a:solidFill>
              <a:effectLst/>
              <a:latin typeface="+mj-lt"/>
            </a:endParaRP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Given a version number MAJOR.MINOR.PATCH, increment the: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MAJOR version when you make incompatible API changes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MINOR version when you add functionality in a backwards compatible manner</a:t>
            </a:r>
          </a:p>
          <a:p>
            <a:pPr algn="l">
              <a:buFont typeface="+mj-lt"/>
              <a:buAutoNum type="arabicPeriod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PATCH version when you make backwards compatible bug fixes</a:t>
            </a:r>
          </a:p>
          <a:p>
            <a:pPr marL="0" indent="0">
              <a:buNone/>
            </a:pPr>
            <a:endParaRPr lang="en-US" sz="2000" dirty="0">
              <a:latin typeface="+mj-lt"/>
            </a:endParaRPr>
          </a:p>
          <a:p>
            <a:pPr marL="0" indent="0">
              <a:buNone/>
            </a:pPr>
            <a:r>
              <a:rPr lang="en-US" sz="2000" dirty="0">
                <a:latin typeface="+mj-lt"/>
              </a:rPr>
              <a:t>1 ) Function fetch (</a:t>
            </a:r>
            <a:r>
              <a:rPr lang="en-US" sz="2000" dirty="0" err="1">
                <a:latin typeface="+mj-lt"/>
              </a:rPr>
              <a:t>url,options</a:t>
            </a:r>
            <a:r>
              <a:rPr lang="en-US" sz="2000" dirty="0">
                <a:latin typeface="+mj-lt"/>
              </a:rPr>
              <a:t>={ }){</a:t>
            </a:r>
          </a:p>
          <a:p>
            <a:pPr marL="0" indent="0">
              <a:buNone/>
            </a:pPr>
            <a:r>
              <a:rPr lang="en-US" sz="2000" dirty="0">
                <a:latin typeface="+mj-lt"/>
              </a:rPr>
              <a:t>…</a:t>
            </a:r>
          </a:p>
          <a:p>
            <a:pPr marL="0" indent="0">
              <a:buNone/>
            </a:pPr>
            <a:r>
              <a:rPr lang="en-US" sz="2000" dirty="0">
                <a:latin typeface="+mj-lt"/>
              </a:rPr>
              <a:t>}</a:t>
            </a:r>
          </a:p>
          <a:p>
            <a:pPr marL="0" indent="0">
              <a:buNone/>
            </a:pPr>
            <a:endParaRPr lang="en-US" sz="2000" dirty="0">
              <a:latin typeface="+mj-lt"/>
            </a:endParaRPr>
          </a:p>
          <a:p>
            <a:pPr marL="0" indent="0">
              <a:buNone/>
            </a:pPr>
            <a:r>
              <a:rPr lang="en-US" sz="2000" dirty="0">
                <a:latin typeface="+mj-lt"/>
              </a:rPr>
              <a:t>Patch - fix bug inside function</a:t>
            </a:r>
          </a:p>
          <a:p>
            <a:pPr marL="0" indent="0">
              <a:buNone/>
            </a:pPr>
            <a:r>
              <a:rPr lang="en-US" sz="2000" dirty="0">
                <a:latin typeface="+mj-lt"/>
              </a:rPr>
              <a:t>Minor - add property to options (</a:t>
            </a:r>
            <a:r>
              <a:rPr lang="en-US" sz="2000" dirty="0" err="1">
                <a:latin typeface="+mj-lt"/>
              </a:rPr>
              <a:t>options.timeout</a:t>
            </a:r>
            <a:r>
              <a:rPr lang="en-US" sz="2000" dirty="0">
                <a:latin typeface="+mj-lt"/>
              </a:rPr>
              <a:t>) </a:t>
            </a:r>
          </a:p>
          <a:p>
            <a:pPr marL="0" indent="0">
              <a:buNone/>
            </a:pPr>
            <a:r>
              <a:rPr lang="en-US" sz="2000" dirty="0">
                <a:latin typeface="+mj-lt"/>
              </a:rPr>
              <a:t>Major – Function fetch(options) =&gt;</a:t>
            </a:r>
            <a:r>
              <a:rPr lang="en-US" sz="2000" dirty="0" err="1">
                <a:latin typeface="+mj-lt"/>
              </a:rPr>
              <a:t>options.url</a:t>
            </a:r>
            <a:r>
              <a:rPr lang="en-US" sz="2000" dirty="0">
                <a:latin typeface="+mj-lt"/>
              </a:rPr>
              <a:t> = https://....</a:t>
            </a:r>
          </a:p>
          <a:p>
            <a:pPr marL="0" indent="0">
              <a:buNone/>
            </a:pPr>
            <a:br>
              <a:rPr lang="en-US" sz="2000" dirty="0">
                <a:latin typeface="+mj-lt"/>
              </a:rPr>
            </a:br>
            <a:endParaRPr lang="en-IL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9464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23900"/>
            <a:ext cx="7620000" cy="685800"/>
          </a:xfrm>
        </p:spPr>
        <p:txBody>
          <a:bodyPr>
            <a:noAutofit/>
          </a:bodyPr>
          <a:lstStyle/>
          <a:p>
            <a:r>
              <a:rPr lang="en-IL" sz="3600" dirty="0"/>
              <a:t>Prefix symboles</a:t>
            </a:r>
            <a:br>
              <a:rPr lang="en-IL" sz="3600" dirty="0"/>
            </a:br>
            <a:endParaRPr lang="en-IL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CF3BF-7947-752B-474F-1E5FF45A310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4800" y="1066800"/>
            <a:ext cx="8305800" cy="5029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000" b="1" i="0" dirty="0">
              <a:solidFill>
                <a:srgbClr val="000000"/>
              </a:solidFill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292929"/>
                </a:solidFill>
                <a:effectLst/>
                <a:latin typeface="+mj-lt"/>
              </a:rPr>
              <a:t>Caret (^)</a:t>
            </a:r>
            <a:r>
              <a:rPr lang="en-US" sz="2000" b="0" i="0" dirty="0">
                <a:solidFill>
                  <a:srgbClr val="292929"/>
                </a:solidFill>
                <a:effectLst/>
                <a:latin typeface="+mj-lt"/>
              </a:rPr>
              <a:t> — a caret is the default prefix you get from </a:t>
            </a:r>
            <a:r>
              <a:rPr lang="en-US" sz="2000" b="0" i="0" dirty="0" err="1">
                <a:solidFill>
                  <a:srgbClr val="292929"/>
                </a:solidFill>
                <a:effectLst/>
                <a:latin typeface="+mj-lt"/>
              </a:rPr>
              <a:t>npm</a:t>
            </a:r>
            <a:r>
              <a:rPr lang="en-US" sz="2000" b="0" i="0" dirty="0">
                <a:solidFill>
                  <a:srgbClr val="292929"/>
                </a:solidFill>
                <a:effectLst/>
                <a:latin typeface="+mj-lt"/>
              </a:rPr>
              <a:t> after installing a new package. It gives you the highest minor version available with its highest patch version.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292929"/>
              </a:solidFill>
              <a:effectLst/>
              <a:latin typeface="+mj-lt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1" i="0" dirty="0">
                <a:solidFill>
                  <a:srgbClr val="292929"/>
                </a:solidFill>
                <a:effectLst/>
                <a:latin typeface="+mj-lt"/>
              </a:rPr>
              <a:t>Tilde (~)</a:t>
            </a:r>
            <a:r>
              <a:rPr lang="en-US" sz="2000" b="0" i="0" dirty="0">
                <a:solidFill>
                  <a:srgbClr val="292929"/>
                </a:solidFill>
                <a:effectLst/>
                <a:latin typeface="+mj-lt"/>
              </a:rPr>
              <a:t> — a tilde prefix will only promote patch versions, meaning that you’ll get the highest patch version for your current minor.</a:t>
            </a:r>
          </a:p>
          <a:p>
            <a:pPr marL="0" indent="0">
              <a:buNone/>
            </a:pPr>
            <a:br>
              <a:rPr lang="en-US" sz="2000" dirty="0">
                <a:latin typeface="+mj-lt"/>
              </a:rPr>
            </a:br>
            <a:endParaRPr lang="en-IL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1588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23900"/>
            <a:ext cx="7620000" cy="685800"/>
          </a:xfrm>
        </p:spPr>
        <p:txBody>
          <a:bodyPr>
            <a:noAutofit/>
          </a:bodyPr>
          <a:lstStyle/>
          <a:p>
            <a:r>
              <a:rPr lang="en-IL" sz="3600" dirty="0"/>
              <a:t>Problem with prefix symboles </a:t>
            </a:r>
            <a:endParaRPr lang="en-IL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CF3BF-7947-752B-474F-1E5FF45A310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4800" y="1066800"/>
            <a:ext cx="8305800" cy="50292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000" b="1" i="0" dirty="0">
              <a:solidFill>
                <a:srgbClr val="000000"/>
              </a:solidFill>
              <a:effectLst/>
              <a:latin typeface="+mj-lt"/>
            </a:endParaRPr>
          </a:p>
          <a:p>
            <a:pPr algn="l"/>
            <a:r>
              <a:rPr lang="en-US" sz="2000" dirty="0">
                <a:solidFill>
                  <a:srgbClr val="000000"/>
                </a:solidFill>
                <a:latin typeface="+mj-lt"/>
              </a:rPr>
              <a:t>Every time we running NPM I were getting the version compatible package </a:t>
            </a:r>
          </a:p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If there is a minor change deploy to a </a:t>
            </a:r>
            <a:r>
              <a:rPr lang="en-US" sz="2000" dirty="0">
                <a:solidFill>
                  <a:srgbClr val="000000"/>
                </a:solidFill>
                <a:latin typeface="+mj-lt"/>
              </a:rPr>
              <a:t>package we download it </a:t>
            </a:r>
          </a:p>
          <a:p>
            <a:pPr marL="0" indent="0" algn="l">
              <a:buNone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+mj-lt"/>
              </a:rPr>
              <a:t>This could lead to inconsistency </a:t>
            </a:r>
          </a:p>
        </p:txBody>
      </p:sp>
    </p:spTree>
    <p:extLst>
      <p:ext uri="{BB962C8B-B14F-4D97-AF65-F5344CB8AC3E}">
        <p14:creationId xmlns:p14="http://schemas.microsoft.com/office/powerpoint/2010/main" val="658578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6B8EE-9392-963B-B9E6-06B5250C0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236" y="-22634"/>
            <a:ext cx="7467600" cy="1143000"/>
          </a:xfrm>
        </p:spPr>
        <p:txBody>
          <a:bodyPr/>
          <a:lstStyle/>
          <a:p>
            <a:r>
              <a:rPr lang="en-IL" dirty="0"/>
              <a:t>Package.json 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CF3BF-7947-752B-474F-1E5FF45A310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IL" dirty="0"/>
              <a:t>o keep our dependicies consistent after npm install package.json-lock file created with a hard coded version need to be instaled </a:t>
            </a:r>
          </a:p>
          <a:p>
            <a:r>
              <a:rPr lang="en-IL" dirty="0"/>
              <a:t>always push this file to you git repo!</a:t>
            </a:r>
          </a:p>
          <a:p>
            <a:r>
              <a:rPr lang="en-US" dirty="0"/>
              <a:t>I</a:t>
            </a:r>
            <a:r>
              <a:rPr lang="en-IL" dirty="0"/>
              <a:t>f there is diffrence between package.json and package.json lock npm CI will throw an error</a:t>
            </a:r>
          </a:p>
          <a:p>
            <a:r>
              <a:rPr lang="en-US" dirty="0"/>
              <a:t>R</a:t>
            </a:r>
            <a:r>
              <a:rPr lang="en-IL" dirty="0"/>
              <a:t>un much faster if there is’nt any node_modules libery exist </a:t>
            </a:r>
          </a:p>
        </p:txBody>
      </p:sp>
    </p:spTree>
    <p:extLst>
      <p:ext uri="{BB962C8B-B14F-4D97-AF65-F5344CB8AC3E}">
        <p14:creationId xmlns:p14="http://schemas.microsoft.com/office/powerpoint/2010/main" val="217509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10FA0667-D2F1-61CF-06C4-CF76375845F1}"/>
              </a:ext>
            </a:extLst>
          </p:cNvPr>
          <p:cNvSpPr txBox="1">
            <a:spLocks/>
          </p:cNvSpPr>
          <p:nvPr/>
        </p:nvSpPr>
        <p:spPr>
          <a:xfrm>
            <a:off x="1752600" y="1447800"/>
            <a:ext cx="6705600" cy="411480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3000" b="1" kern="1200" cap="sm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/>
          </a:p>
        </p:txBody>
      </p:sp>
      <p:pic>
        <p:nvPicPr>
          <p:cNvPr id="3" name="Online Media 2" descr="10 Things I Regret About Node.js - Ryan Dahl - JSConf EU">
            <a:hlinkClick r:id="" action="ppaction://media"/>
            <a:extLst>
              <a:ext uri="{FF2B5EF4-FFF2-40B4-BE49-F238E27FC236}">
                <a16:creationId xmlns:a16="http://schemas.microsoft.com/office/drawing/2014/main" id="{643E1113-3B27-69E1-A880-A62777BBC59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262098" y="2169267"/>
            <a:ext cx="6815102" cy="38505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8BFB2A9-F8B4-6C41-1D29-238958943C20}"/>
              </a:ext>
            </a:extLst>
          </p:cNvPr>
          <p:cNvSpPr txBox="1"/>
          <p:nvPr/>
        </p:nvSpPr>
        <p:spPr>
          <a:xfrm>
            <a:off x="992999" y="541347"/>
            <a:ext cx="7158002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 i="0" dirty="0">
                <a:effectLst/>
              </a:rPr>
              <a:t>10 Things I Regret About Node.js - Ryan Dahl - </a:t>
            </a:r>
            <a:r>
              <a:rPr lang="en-US" sz="2800" b="1" i="0" dirty="0" err="1">
                <a:effectLst/>
              </a:rPr>
              <a:t>JSConf</a:t>
            </a:r>
            <a:r>
              <a:rPr lang="en-US" sz="2800" b="1" i="0" dirty="0">
                <a:effectLst/>
              </a:rPr>
              <a:t> EU </a:t>
            </a:r>
          </a:p>
          <a:p>
            <a:pPr algn="l"/>
            <a:b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</a:br>
            <a:endParaRPr lang="en-US" b="0" i="0" dirty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2893470"/>
      </p:ext>
    </p:extLst>
  </p:cSld>
  <p:clrMapOvr>
    <a:masterClrMapping/>
  </p:clrMapOvr>
  <p:transition spd="med" advClick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0AD5BF19-3D38-4BD7-8C6F-7D3AB45BFF56"/>
  <p:tag name="ISPRING_SCORM_RATE_SLIDES" val="1"/>
  <p:tag name="ISPRING_SCORM_PASSING_SCORE" val="100.0000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237"/>
  <p:tag name="ISPRINGONLINEFOLDERPATH" val="Каталог/Game On"/>
  <p:tag name="ISPRINGCLOUDFOLDERID" val="0"/>
  <p:tag name="ISPRINGCLOUDFOLDERPATH" val="Content List"/>
  <p:tag name="ISPRING_PLAYERS_CUSTOMIZATION" val="UEsDBBQAAgAIAG8CZ0Z7BdOSwAEAANoDAAAPAAAAbm9uZS9wbGF5ZXIueG1spZJPb9QwEMXPW6nfIfK99m4Rolo59ICUE0WVFhC3lTeZJqaOHTwTsvvtmfzZpFuQQOKQaPIy72fPs/X9sXbJT4hog0/FRq5FAj4PhfVlKr58zm7uxP376yvdOHOCmNgiFT54EEkBmEfbEPseDVWpeCFIhoqEXx63R7SpqIiarVJd18nujQyxVLfr9UZ9e/i4yyuozY31SMbnzF32ciuSJtoQLZ1S8W4trq9WA/ICZ5F7fInBtf3KKPNQqyYCgieIatz2bN3S38381MErOjWAgkdfDbMfTP78EIrWAfbaSo9tOyDqCYO20rS1mzufYMxTMTbsa0A0JaB0vhRq9Ko/mPWTM1hNHLzA9tymPTiLFYsjfejeL+r+bBmyVxNHXYJ0PUwwnGLWOpeBoTZCIZIIP1rLVdZjv85HsN6IcTnP3Xt8tl5il7PGVWZyCvH0gR18JFOUco5ejtHLwdTbh+ITF49TnLsFMgezhKArqt3bf86j7/6fOAp4Mq0jcV7B+gKOmeW/BDWPQsAz9pqkxsl+tTOVd9ce6hdX40Iadzdl8R1FQiaWwNewMGTUos8w9Zqm1fg5JTTHotXv91JPRC5/AVBLAQIAABQAAgAIAG8CZ0Z7BdOSwAEAANoDAAAPAAAAAAAAAAEAAAAAAAAAAABub25lL3BsYXllci54bWxQSwUGAAAAAAEAAQA9AAAA7QEAAAAA"/>
  <p:tag name="ISPRING_PRESENTATION_TITLE" val="7420033"/>
  <p:tag name="ISPRING_RESOURCE_PATHS_HASH_PRESENTER" val="975f7a211438f4ee230442aeef9820ddfb3a3b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Equity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2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14651</TotalTime>
  <Words>982</Words>
  <Application>Microsoft Macintosh PowerPoint</Application>
  <PresentationFormat>On-screen Show (4:3)</PresentationFormat>
  <Paragraphs>131</Paragraphs>
  <Slides>27</Slides>
  <Notes>6</Notes>
  <HiddenSlides>0</HiddenSlides>
  <MMClips>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Calibri</vt:lpstr>
      <vt:lpstr>Century Schoolbook</vt:lpstr>
      <vt:lpstr>inherit</vt:lpstr>
      <vt:lpstr>Inter</vt:lpstr>
      <vt:lpstr>Roboto</vt:lpstr>
      <vt:lpstr>Rubik</vt:lpstr>
      <vt:lpstr>Wingdings</vt:lpstr>
      <vt:lpstr>Wingdings 2</vt:lpstr>
      <vt:lpstr>Oriel</vt:lpstr>
      <vt:lpstr>NPM &amp;&amp; node modules</vt:lpstr>
      <vt:lpstr>NPM - default package manager for the JavaScript runtime environment Node.js</vt:lpstr>
      <vt:lpstr>NPM - equivalent</vt:lpstr>
      <vt:lpstr>Package.json </vt:lpstr>
      <vt:lpstr>Semver X.X.X </vt:lpstr>
      <vt:lpstr>Prefix symboles </vt:lpstr>
      <vt:lpstr>Problem with prefix symboles </vt:lpstr>
      <vt:lpstr>Package.json lock</vt:lpstr>
      <vt:lpstr>PowerPoint Presentation</vt:lpstr>
      <vt:lpstr>Node Require Algorithem</vt:lpstr>
      <vt:lpstr>Npm install psoudo code</vt:lpstr>
      <vt:lpstr>problem 1 – node is interpreted  </vt:lpstr>
      <vt:lpstr>problem 1 – node is interpreted  </vt:lpstr>
      <vt:lpstr>problem 2 – lack of conventions </vt:lpstr>
      <vt:lpstr>Why we even care?</vt:lpstr>
      <vt:lpstr>problem 4 – open source security risks  colors.js</vt:lpstr>
      <vt:lpstr>problem 4 – open source risks  colors.js</vt:lpstr>
      <vt:lpstr>problem 4 – open source risks  colors.js</vt:lpstr>
      <vt:lpstr>problem 4 – open source risks  Cybercriminals targeted users of packages with a total of 1.5 billion weekly downloads on npm </vt:lpstr>
      <vt:lpstr>problem 4 – open source risks  protest ware </vt:lpstr>
      <vt:lpstr>What we can do to solve this?? </vt:lpstr>
      <vt:lpstr>Node eco system</vt:lpstr>
      <vt:lpstr>NPM  eco system</vt:lpstr>
      <vt:lpstr>Open source eco system</vt:lpstr>
      <vt:lpstr>Use production flag  </vt:lpstr>
      <vt:lpstr>What should we do from now?</vt:lpstr>
      <vt:lpstr>Happy Coding 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7420033</dc:title>
  <dc:creator/>
  <cp:lastModifiedBy>Naor Tedgi</cp:lastModifiedBy>
  <cp:revision>103</cp:revision>
  <dcterms:created xsi:type="dcterms:W3CDTF">2006-08-16T00:00:00Z</dcterms:created>
  <dcterms:modified xsi:type="dcterms:W3CDTF">2023-01-08T07:35:27Z</dcterms:modified>
</cp:coreProperties>
</file>

<file path=docProps/thumbnail.jpeg>
</file>